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7" r:id="rId2"/>
    <p:sldId id="464" r:id="rId3"/>
    <p:sldId id="456" r:id="rId4"/>
    <p:sldId id="479" r:id="rId5"/>
    <p:sldId id="485" r:id="rId6"/>
    <p:sldId id="477" r:id="rId7"/>
    <p:sldId id="478" r:id="rId8"/>
    <p:sldId id="480" r:id="rId9"/>
    <p:sldId id="476" r:id="rId10"/>
    <p:sldId id="481" r:id="rId11"/>
    <p:sldId id="482" r:id="rId12"/>
    <p:sldId id="474" r:id="rId13"/>
    <p:sldId id="483" r:id="rId14"/>
    <p:sldId id="484" r:id="rId15"/>
    <p:sldId id="30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1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9" pos="2909">
          <p15:clr>
            <a:srgbClr val="A4A3A4"/>
          </p15:clr>
        </p15:guide>
        <p15:guide id="10" pos="2811">
          <p15:clr>
            <a:srgbClr val="A4A3A4"/>
          </p15:clr>
        </p15:guide>
        <p15:guide id="11" pos="28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3D54E"/>
    <a:srgbClr val="FD9208"/>
    <a:srgbClr val="0071C5"/>
    <a:srgbClr val="009FDF"/>
    <a:srgbClr val="003C71"/>
    <a:srgbClr val="FFFF8F"/>
    <a:srgbClr val="F83308"/>
    <a:srgbClr val="F0C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3" autoAdjust="0"/>
    <p:restoredTop sz="66630" autoAdjust="0"/>
  </p:normalViewPr>
  <p:slideViewPr>
    <p:cSldViewPr snapToGrid="0">
      <p:cViewPr varScale="1">
        <p:scale>
          <a:sx n="114" d="100"/>
          <a:sy n="114" d="100"/>
        </p:scale>
        <p:origin x="-1984" y="-104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pos="5470"/>
        <p:guide pos="287"/>
        <p:guide pos="2909"/>
        <p:guide pos="2811"/>
        <p:guide pos="2852"/>
      </p:guideLst>
    </p:cSldViewPr>
  </p:slideViewPr>
  <p:outlineViewPr>
    <p:cViewPr>
      <p:scale>
        <a:sx n="33" d="100"/>
        <a:sy n="33" d="100"/>
      </p:scale>
      <p:origin x="0" y="13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12/05/17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12/05/17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36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Intel Cle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9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Intel Cle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9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DB336-81AD-49E1-8DBC-19A5E3A8C3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6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8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Intel Cle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8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ntel Cle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2DB336-81AD-49E1-8DBC-19A5E3A8C3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 smtClean="0">
              <a:solidFill>
                <a:schemeClr val="tx1"/>
              </a:solidFill>
              <a:effectLst/>
              <a:latin typeface="Intel Cle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8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8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8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Intel Clea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8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7" descr="UDE-Logo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96" y="515875"/>
            <a:ext cx="1927777" cy="74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 shadeToTitle="1">
        <a:gradFill flip="none" rotWithShape="1">
          <a:gsLst>
            <a:gs pos="0">
              <a:srgbClr val="3366FF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_experience_wht_rgb_3000.pn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43" y="1848550"/>
            <a:ext cx="1559145" cy="1580452"/>
          </a:xfrm>
          <a:prstGeom prst="rect">
            <a:avLst/>
          </a:prstGeom>
        </p:spPr>
      </p:pic>
      <p:pic>
        <p:nvPicPr>
          <p:cNvPr id="3" name="Bild 7" descr="UDE-Logo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96" y="2039874"/>
            <a:ext cx="2243123" cy="8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6840538" cy="56813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268288" indent="-268288">
              <a:spcBef>
                <a:spcPts val="6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 marL="620713" indent="-285750"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marL="808038" indent="-180975">
              <a:spcBef>
                <a:spcPts val="300"/>
              </a:spcBef>
              <a:spcAft>
                <a:spcPts val="0"/>
              </a:spcAft>
              <a:tabLst/>
              <a:defRPr>
                <a:solidFill>
                  <a:schemeClr val="tx1"/>
                </a:solidFill>
              </a:defRPr>
            </a:lvl3pPr>
            <a:lvl4pPr marL="1071563" indent="-228600"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 marL="1339850" indent="-228600"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93664" y="4904185"/>
            <a:ext cx="1906587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algn="l">
              <a:defRPr/>
            </a:pPr>
            <a:r>
              <a:rPr lang="de-DE"/>
              <a:t>mas.wiwi.uni-due.de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5"/>
          </p:nvPr>
        </p:nvSpPr>
        <p:spPr>
          <a:xfrm>
            <a:off x="3505200" y="4906566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763592E-281B-4D7F-84F8-E3B1CF6B0A2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16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  <p:pic>
        <p:nvPicPr>
          <p:cNvPr id="5" name="Bild 7" descr="UDE-Logo_E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96" y="515875"/>
            <a:ext cx="1927777" cy="74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31804" y="681038"/>
            <a:ext cx="8204200" cy="39159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76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2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82438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438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Bild 7" descr="UDE-Logo_ENG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07" y="4756150"/>
            <a:ext cx="152709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  <p:sldLayoutId id="2147483685" r:id="rId19"/>
    <p:sldLayoutId id="2147483686" r:id="rId2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rgbClr val="003C71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rgbClr val="003C71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www3.informatik.uni-wuerzburg.de/qoewiki/qualinet:crowd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715" y="2669973"/>
            <a:ext cx="8410746" cy="23390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500" b="0" i="0" kern="1200" spc="0" baseline="0">
                <a:solidFill>
                  <a:schemeClr val="bg1"/>
                </a:solidFill>
                <a:latin typeface="Intel Clear Pro" panose="020B0804020202060201" pitchFamily="34" charset="0"/>
                <a:ea typeface="Intel Clear"/>
                <a:cs typeface="Intel Clear Pro" panose="020B0804020202060201" pitchFamily="34" charset="0"/>
              </a:defRPr>
            </a:lvl1pPr>
          </a:lstStyle>
          <a:p>
            <a:pPr lvl="0"/>
            <a:r>
              <a:rPr lang="en-US" sz="4000" b="1" dirty="0" smtClean="0"/>
              <a:t>Status update on ITU-T</a:t>
            </a:r>
          </a:p>
          <a:p>
            <a:pPr lvl="0"/>
            <a:r>
              <a:rPr lang="en-US" sz="4000" b="1" dirty="0" smtClean="0"/>
              <a:t>Crowdsourcing Standardization</a:t>
            </a:r>
          </a:p>
          <a:p>
            <a:pPr lvl="0"/>
            <a:endParaRPr lang="en-US" sz="2400" b="1" i="1" dirty="0" smtClean="0"/>
          </a:p>
          <a:p>
            <a:r>
              <a:rPr lang="en-US" sz="2400" dirty="0" err="1" smtClean="0"/>
              <a:t>Hanan</a:t>
            </a:r>
            <a:r>
              <a:rPr lang="en-US" sz="2400" dirty="0" smtClean="0"/>
              <a:t> </a:t>
            </a:r>
            <a:r>
              <a:rPr lang="en-US" sz="2400" dirty="0" err="1"/>
              <a:t>Alnizami</a:t>
            </a:r>
            <a:r>
              <a:rPr lang="en-US" sz="2400" dirty="0"/>
              <a:t>, Philip J </a:t>
            </a:r>
            <a:r>
              <a:rPr lang="en-US" sz="2400" dirty="0" err="1" smtClean="0"/>
              <a:t>Corriveau</a:t>
            </a:r>
            <a:r>
              <a:rPr lang="en-US" sz="2400" dirty="0" smtClean="0"/>
              <a:t>, </a:t>
            </a:r>
            <a:r>
              <a:rPr lang="en-US" sz="2400" dirty="0"/>
              <a:t>Patrick E. </a:t>
            </a:r>
            <a:r>
              <a:rPr lang="en-US" sz="2400" dirty="0" smtClean="0"/>
              <a:t>McKnight </a:t>
            </a:r>
          </a:p>
          <a:p>
            <a:r>
              <a:rPr lang="en-US" sz="2400" dirty="0" smtClean="0"/>
              <a:t>Jake </a:t>
            </a:r>
            <a:r>
              <a:rPr lang="en-US" sz="2400" dirty="0" err="1" smtClean="0"/>
              <a:t>Quartuccio</a:t>
            </a:r>
            <a:r>
              <a:rPr lang="en-US" sz="2400" dirty="0" smtClean="0"/>
              <a:t>, </a:t>
            </a:r>
            <a:r>
              <a:rPr lang="en-US" sz="2400" dirty="0"/>
              <a:t>David </a:t>
            </a:r>
            <a:r>
              <a:rPr lang="en-US" sz="2400" dirty="0" smtClean="0"/>
              <a:t>Nicholas, </a:t>
            </a:r>
            <a:r>
              <a:rPr lang="en-US" sz="2400" dirty="0"/>
              <a:t>Michele </a:t>
            </a:r>
            <a:r>
              <a:rPr lang="en-US" sz="2400" dirty="0" err="1" smtClean="0"/>
              <a:t>Saad</a:t>
            </a:r>
            <a:endParaRPr lang="en-US" sz="2400" b="1" i="1" dirty="0"/>
          </a:p>
          <a:p>
            <a:r>
              <a:rPr lang="en-US" sz="2400" dirty="0" smtClean="0"/>
              <a:t>Tobias </a:t>
            </a:r>
            <a:r>
              <a:rPr lang="en-US" sz="2400" dirty="0" err="1" smtClean="0"/>
              <a:t>Hossfeld</a:t>
            </a:r>
            <a:r>
              <a:rPr lang="en-US" sz="2400" dirty="0" smtClean="0"/>
              <a:t>, </a:t>
            </a:r>
            <a:r>
              <a:rPr lang="en-US" sz="2400" u="sng" dirty="0"/>
              <a:t>Samira </a:t>
            </a:r>
            <a:r>
              <a:rPr lang="en-US" sz="2400" u="sng" dirty="0" smtClean="0"/>
              <a:t>Tavakoli </a:t>
            </a:r>
            <a:endParaRPr lang="en-US" sz="2400" u="sng" dirty="0"/>
          </a:p>
          <a:p>
            <a:endParaRPr lang="en-US" sz="28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0740" y="3838464"/>
            <a:ext cx="8082542" cy="1233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 b="0" i="0" kern="1200" baseline="0">
                <a:solidFill>
                  <a:srgbClr val="F3D54E"/>
                </a:solidFill>
                <a:latin typeface="Intel Clear"/>
                <a:ea typeface="+mn-ea"/>
                <a:cs typeface="Intel Clear"/>
              </a:defRPr>
            </a:lvl1pPr>
            <a:lvl2pPr marL="457200" indent="0" algn="ctr" defTabSz="457200" rtl="0" eaLnBrk="1" latinLnBrk="0" hangingPunct="1">
              <a:spcBef>
                <a:spcPts val="1200"/>
              </a:spcBef>
              <a:buFont typeface="Wingdings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914400" indent="0" algn="ctr" defTabSz="457200" rtl="0" eaLnBrk="1" latinLnBrk="0" hangingPunct="1">
              <a:spcBef>
                <a:spcPts val="800"/>
              </a:spcBef>
              <a:buFont typeface="Intel Clear" panose="020B0604020203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Intel Clear" panose="020B060402020302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Intel Clear" panose="020B0604020203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Intel Clear" panose="020B0604020203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681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846667"/>
            <a:ext cx="8228012" cy="378248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Handling human subjects</a:t>
            </a: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Human subjects regulations in different </a:t>
            </a:r>
            <a:r>
              <a:rPr lang="en-US" dirty="0" smtClean="0">
                <a:solidFill>
                  <a:srgbClr val="000000"/>
                </a:solidFill>
              </a:rPr>
              <a:t>countries</a:t>
            </a:r>
          </a:p>
          <a:p>
            <a:pPr marL="857250" lvl="2" indent="-285750"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Obtaining informed consent from participants</a:t>
            </a: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Screening</a:t>
            </a:r>
            <a:endParaRPr lang="en-US" dirty="0">
              <a:solidFill>
                <a:srgbClr val="000000"/>
              </a:solidFill>
            </a:endParaRP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>
              <a:solidFill>
                <a:srgbClr val="000000"/>
              </a:solidFill>
            </a:endParaRP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rgbClr val="000000"/>
              </a:solidFill>
            </a:endParaRP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>
              <a:solidFill>
                <a:srgbClr val="000000"/>
              </a:solidFill>
            </a:endParaRP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 smtClean="0">
              <a:solidFill>
                <a:srgbClr val="000000"/>
              </a:solidFill>
            </a:endParaRP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rgbClr val="000000"/>
              </a:solidFill>
            </a:endParaRP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066081" y="2254136"/>
            <a:ext cx="2980491" cy="2052237"/>
            <a:chOff x="2814476" y="1108720"/>
            <a:chExt cx="2980491" cy="20522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289" y="2082178"/>
              <a:ext cx="1078779" cy="107877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814476" y="1108720"/>
              <a:ext cx="2980491" cy="634611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C71"/>
                  </a:solidFill>
                </a:rPr>
                <a:t>Screening participants before a </a:t>
              </a:r>
              <a:r>
                <a:rPr lang="en-US" sz="1400" b="1" dirty="0" smtClean="0">
                  <a:solidFill>
                    <a:srgbClr val="003C71"/>
                  </a:solidFill>
                </a:rPr>
                <a:t>test (age, gender, etc.)</a:t>
              </a:r>
              <a:endParaRPr lang="en-US" sz="1400" b="1" dirty="0">
                <a:solidFill>
                  <a:srgbClr val="003C7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9934" y="2228295"/>
            <a:ext cx="3579229" cy="2565011"/>
            <a:chOff x="5299769" y="1336429"/>
            <a:chExt cx="3579229" cy="2565011"/>
          </a:xfrm>
        </p:grpSpPr>
        <p:grpSp>
          <p:nvGrpSpPr>
            <p:cNvPr id="16" name="Group 15"/>
            <p:cNvGrpSpPr/>
            <p:nvPr/>
          </p:nvGrpSpPr>
          <p:grpSpPr>
            <a:xfrm>
              <a:off x="7037109" y="2026089"/>
              <a:ext cx="1787552" cy="1787553"/>
              <a:chOff x="7354607" y="1887137"/>
              <a:chExt cx="1422469" cy="142246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4607" y="1887137"/>
                <a:ext cx="1422469" cy="142246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954575" flipH="1">
                <a:off x="7494868" y="2555410"/>
                <a:ext cx="654934" cy="679924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5531876" y="2238277"/>
              <a:ext cx="1114523" cy="1663163"/>
              <a:chOff x="5581388" y="2444212"/>
              <a:chExt cx="1114523" cy="166316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388" y="2444212"/>
                <a:ext cx="1114523" cy="111452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792" y="3300451"/>
                <a:ext cx="806924" cy="806924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385490" y="2493003"/>
              <a:ext cx="319612" cy="31961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US" b="1" dirty="0" smtClean="0">
                  <a:solidFill>
                    <a:srgbClr val="003C71"/>
                  </a:solidFill>
                </a:rPr>
                <a:t>1.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3322" y="2472683"/>
              <a:ext cx="319612" cy="31961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US" b="1" dirty="0">
                  <a:solidFill>
                    <a:srgbClr val="003C71"/>
                  </a:solidFill>
                </a:rPr>
                <a:t>2</a:t>
              </a:r>
              <a:r>
                <a:rPr lang="en-US" b="1" dirty="0" smtClean="0">
                  <a:solidFill>
                    <a:srgbClr val="003C71"/>
                  </a:solidFill>
                </a:rPr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299769" y="1336429"/>
              <a:ext cx="3579229" cy="665091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3C71"/>
                  </a:solidFill>
                </a:rPr>
                <a:t>Screening participants when signing up for a </a:t>
              </a:r>
              <a:r>
                <a:rPr lang="en-US" sz="1400" b="1" dirty="0" smtClean="0">
                  <a:solidFill>
                    <a:srgbClr val="003C71"/>
                  </a:solidFill>
                </a:rPr>
                <a:t>test or during data analysis</a:t>
              </a:r>
              <a:endParaRPr lang="en-US" sz="1400" b="1" dirty="0">
                <a:solidFill>
                  <a:srgbClr val="00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80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75933" y="1361017"/>
            <a:ext cx="7127618" cy="378248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Data Analysis</a:t>
            </a:r>
          </a:p>
          <a:p>
            <a:pPr marL="51117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Correlate the data with lab “ground truth” data and visualize the bivariate </a:t>
            </a:r>
            <a:r>
              <a:rPr lang="en-US" dirty="0" smtClean="0">
                <a:solidFill>
                  <a:srgbClr val="000000"/>
                </a:solidFill>
              </a:rPr>
              <a:t>relationship</a:t>
            </a:r>
          </a:p>
          <a:p>
            <a:pPr lvl="1" indent="0">
              <a:spcBef>
                <a:spcPts val="600"/>
              </a:spcBef>
              <a:buNone/>
            </a:pPr>
            <a:endParaRPr lang="en-US" dirty="0"/>
          </a:p>
          <a:p>
            <a:pPr marL="511175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87" y="0"/>
            <a:ext cx="2039013" cy="20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82880"/>
            <a:ext cx="8229600" cy="868680"/>
          </a:xfrm>
        </p:spPr>
        <p:txBody>
          <a:bodyPr/>
          <a:lstStyle/>
          <a:p>
            <a:r>
              <a:rPr lang="en-US" dirty="0" smtClean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Appendix: Monitoring and copping with hidden influence factors</a:t>
            </a:r>
            <a:endParaRPr lang="en-US" dirty="0"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79" y="1051560"/>
            <a:ext cx="87384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of the Workers’ Environmental Conditions and Context </a:t>
            </a:r>
            <a:endParaRPr lang="en-US" sz="500" dirty="0"/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solidFill>
                  <a:srgbClr val="009FDF"/>
                </a:solidFill>
              </a:rPr>
              <a:t>Simple test pattern for device calibration or quantification of deviation</a:t>
            </a:r>
          </a:p>
          <a:p>
            <a:pPr marL="742950" lvl="1" indent="-285750">
              <a:buFont typeface="Courier New"/>
              <a:buChar char="o"/>
            </a:pPr>
            <a:endParaRPr lang="en-US" sz="1600" dirty="0" smtClean="0">
              <a:solidFill>
                <a:srgbClr val="009F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Expectation of Users </a:t>
            </a:r>
            <a:endParaRPr lang="en-US" dirty="0" smtClean="0"/>
          </a:p>
          <a:p>
            <a:pPr lvl="5"/>
            <a:r>
              <a:rPr lang="en-US" sz="1600" dirty="0" smtClean="0">
                <a:solidFill>
                  <a:srgbClr val="009FDF"/>
                </a:solidFill>
              </a:rPr>
              <a:t>(</a:t>
            </a:r>
            <a:r>
              <a:rPr lang="en-US" sz="1600" dirty="0">
                <a:solidFill>
                  <a:srgbClr val="009FDF"/>
                </a:solidFill>
              </a:rPr>
              <a:t>-2) Much worse than I </a:t>
            </a:r>
            <a:r>
              <a:rPr lang="en-US" sz="1600" dirty="0" smtClean="0">
                <a:solidFill>
                  <a:srgbClr val="009FDF"/>
                </a:solidFill>
              </a:rPr>
              <a:t>expected</a:t>
            </a:r>
          </a:p>
          <a:p>
            <a:pPr lvl="5"/>
            <a:r>
              <a:rPr lang="en-US" sz="1600" dirty="0" smtClean="0">
                <a:solidFill>
                  <a:srgbClr val="009FDF"/>
                </a:solidFill>
              </a:rPr>
              <a:t>(</a:t>
            </a:r>
            <a:r>
              <a:rPr lang="en-US" sz="1600" dirty="0">
                <a:solidFill>
                  <a:srgbClr val="009FDF"/>
                </a:solidFill>
              </a:rPr>
              <a:t>-1) Worse than I </a:t>
            </a:r>
            <a:r>
              <a:rPr lang="en-US" sz="1600" dirty="0" smtClean="0">
                <a:solidFill>
                  <a:srgbClr val="009FDF"/>
                </a:solidFill>
              </a:rPr>
              <a:t>expected </a:t>
            </a:r>
          </a:p>
          <a:p>
            <a:pPr lvl="5"/>
            <a:r>
              <a:rPr lang="en-US" sz="1600" dirty="0" smtClean="0">
                <a:solidFill>
                  <a:srgbClr val="009FDF"/>
                </a:solidFill>
              </a:rPr>
              <a:t>(</a:t>
            </a:r>
            <a:r>
              <a:rPr lang="en-US" sz="1600" dirty="0">
                <a:solidFill>
                  <a:srgbClr val="009FDF"/>
                </a:solidFill>
              </a:rPr>
              <a:t>0) Just as I </a:t>
            </a:r>
            <a:r>
              <a:rPr lang="en-US" sz="1600" dirty="0" smtClean="0">
                <a:solidFill>
                  <a:srgbClr val="009FDF"/>
                </a:solidFill>
              </a:rPr>
              <a:t>expected </a:t>
            </a:r>
          </a:p>
          <a:p>
            <a:pPr lvl="5"/>
            <a:r>
              <a:rPr lang="en-US" sz="1600" dirty="0" smtClean="0">
                <a:solidFill>
                  <a:srgbClr val="009FDF"/>
                </a:solidFill>
              </a:rPr>
              <a:t>(</a:t>
            </a:r>
            <a:r>
              <a:rPr lang="en-US" sz="1600" dirty="0">
                <a:solidFill>
                  <a:srgbClr val="009FDF"/>
                </a:solidFill>
              </a:rPr>
              <a:t>1) Better than I </a:t>
            </a:r>
            <a:r>
              <a:rPr lang="en-US" sz="1600" dirty="0" smtClean="0">
                <a:solidFill>
                  <a:srgbClr val="009FDF"/>
                </a:solidFill>
              </a:rPr>
              <a:t>expected </a:t>
            </a:r>
          </a:p>
          <a:p>
            <a:pPr lvl="5"/>
            <a:r>
              <a:rPr lang="en-US" sz="1600" dirty="0" smtClean="0">
                <a:solidFill>
                  <a:srgbClr val="009FDF"/>
                </a:solidFill>
              </a:rPr>
              <a:t>(</a:t>
            </a:r>
            <a:r>
              <a:rPr lang="en-US" sz="1600" dirty="0">
                <a:solidFill>
                  <a:srgbClr val="009FDF"/>
                </a:solidFill>
              </a:rPr>
              <a:t>2) Much better than I expected </a:t>
            </a:r>
            <a:endParaRPr lang="en-US" sz="1600" dirty="0" smtClean="0">
              <a:solidFill>
                <a:srgbClr val="009FDF"/>
              </a:solidFill>
            </a:endParaRPr>
          </a:p>
          <a:p>
            <a:pPr lvl="2" algn="ctr"/>
            <a:endParaRPr lang="en-US" sz="1600" dirty="0"/>
          </a:p>
          <a:p>
            <a:pPr lvl="2" algn="ctr"/>
            <a:r>
              <a:rPr lang="en-US" sz="1600" i="1" dirty="0" smtClean="0"/>
              <a:t>“Please indicate to which degree the overall quality of this video was in line or not in line with your expectations? The overall video quality was...”. </a:t>
            </a:r>
          </a:p>
          <a:p>
            <a:pPr lvl="2" algn="ctr"/>
            <a:endParaRPr lang="en-US" sz="1600" i="1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6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82880"/>
            <a:ext cx="8229600" cy="868680"/>
          </a:xfrm>
        </p:spPr>
        <p:txBody>
          <a:bodyPr/>
          <a:lstStyle/>
          <a:p>
            <a:r>
              <a:rPr lang="en-US" dirty="0" smtClean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Appendix: Current crowdsourcing frameworks </a:t>
            </a:r>
            <a:endParaRPr lang="en-US" dirty="0"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79" y="1051560"/>
            <a:ext cx="8738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4" y="862856"/>
            <a:ext cx="8106418" cy="35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667" y="4543336"/>
            <a:ext cx="8523110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100" b="0" dirty="0" err="1">
                <a:latin typeface="Times" charset="0"/>
                <a:ea typeface="Times" charset="0"/>
                <a:cs typeface="Times" charset="0"/>
              </a:rPr>
              <a:t>Hoßfeld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 T.; </a:t>
            </a:r>
            <a:r>
              <a:rPr lang="en-US" sz="1100" b="0" dirty="0" err="1">
                <a:latin typeface="Times" charset="0"/>
                <a:ea typeface="Times" charset="0"/>
                <a:cs typeface="Times" charset="0"/>
              </a:rPr>
              <a:t>Hirth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 M.; </a:t>
            </a:r>
            <a:r>
              <a:rPr lang="en-US" sz="1100" b="0" dirty="0" err="1">
                <a:latin typeface="Times" charset="0"/>
                <a:ea typeface="Times" charset="0"/>
                <a:cs typeface="Times" charset="0"/>
              </a:rPr>
              <a:t>Korshunov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 P.; </a:t>
            </a:r>
            <a:r>
              <a:rPr lang="en-US" sz="1100" b="0" dirty="0" err="1">
                <a:latin typeface="Times" charset="0"/>
                <a:ea typeface="Times" charset="0"/>
                <a:cs typeface="Times" charset="0"/>
              </a:rPr>
              <a:t>Hanhart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 P.; </a:t>
            </a:r>
            <a:r>
              <a:rPr lang="en-US" sz="1100" b="0" dirty="0" err="1">
                <a:latin typeface="Times" charset="0"/>
                <a:ea typeface="Times" charset="0"/>
                <a:cs typeface="Times" charset="0"/>
              </a:rPr>
              <a:t>Gardlo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 B.; </a:t>
            </a:r>
            <a:r>
              <a:rPr lang="en-US" sz="1100" b="0" dirty="0" err="1">
                <a:latin typeface="Times" charset="0"/>
                <a:ea typeface="Times" charset="0"/>
                <a:cs typeface="Times" charset="0"/>
              </a:rPr>
              <a:t>Keimel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 C.; </a:t>
            </a:r>
            <a:r>
              <a:rPr lang="en-US" sz="1100" b="0" dirty="0" err="1">
                <a:latin typeface="Times" charset="0"/>
                <a:ea typeface="Times" charset="0"/>
                <a:cs typeface="Times" charset="0"/>
              </a:rPr>
              <a:t>Timmerer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 C., "</a:t>
            </a:r>
            <a:r>
              <a:rPr lang="en-US" sz="1100" dirty="0">
                <a:latin typeface="Times" charset="0"/>
                <a:ea typeface="Times" charset="0"/>
                <a:cs typeface="Times" charset="0"/>
              </a:rPr>
              <a:t>Survey of web-based crowdsourcing frameworks for subjective quality assessment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," </a:t>
            </a:r>
            <a:r>
              <a:rPr lang="en-US" sz="1100" b="0" i="1" dirty="0">
                <a:latin typeface="Times" charset="0"/>
                <a:ea typeface="Times" charset="0"/>
                <a:cs typeface="Times" charset="0"/>
              </a:rPr>
              <a:t>Multimedia Signal Processing (MMSP), 2014 IEEE 16th International Workshop on</a:t>
            </a:r>
            <a:r>
              <a:rPr lang="en-US" sz="1100" b="0" dirty="0">
                <a:latin typeface="Times" charset="0"/>
                <a:ea typeface="Times" charset="0"/>
                <a:cs typeface="Times" charset="0"/>
              </a:rPr>
              <a:t> , vol., no., pp.1,6, 22-24 Sept. 2014</a:t>
            </a:r>
          </a:p>
        </p:txBody>
      </p:sp>
    </p:spTree>
    <p:extLst>
      <p:ext uri="{BB962C8B-B14F-4D97-AF65-F5344CB8AC3E}">
        <p14:creationId xmlns:p14="http://schemas.microsoft.com/office/powerpoint/2010/main" val="160202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Qualinet</a:t>
            </a:r>
            <a:r>
              <a:rPr lang="en-US" dirty="0" smtClean="0"/>
              <a:t> Task Force on crowdsourcing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b="1" dirty="0" smtClean="0"/>
              <a:t>ITU</a:t>
            </a:r>
            <a:r>
              <a:rPr lang="en-US" b="1" dirty="0"/>
              <a:t>-T Standardization efforts in P.CROWD</a:t>
            </a:r>
          </a:p>
          <a:p>
            <a:pPr lvl="1">
              <a:buFont typeface="LucidaGrande" charset="0"/>
              <a:buChar char="→"/>
            </a:pPr>
            <a:r>
              <a:rPr lang="en-US" sz="1400" dirty="0"/>
              <a:t>Comparison lab (P.800)  &amp; Crowdsourcing</a:t>
            </a:r>
            <a:endParaRPr lang="en-US" sz="1400" b="1" dirty="0"/>
          </a:p>
          <a:p>
            <a:pPr lvl="2"/>
            <a:r>
              <a:rPr lang="en-US" sz="1400" dirty="0"/>
              <a:t>Dataset: used for P.863</a:t>
            </a:r>
          </a:p>
          <a:p>
            <a:pPr lvl="2"/>
            <a:r>
              <a:rPr lang="en-US" sz="1400" dirty="0"/>
              <a:t>Analysis of CS platforms: </a:t>
            </a:r>
            <a:r>
              <a:rPr lang="en-US" sz="1400" dirty="0" err="1"/>
              <a:t>Crowdee</a:t>
            </a:r>
            <a:r>
              <a:rPr lang="en-US" sz="1400" dirty="0"/>
              <a:t>, </a:t>
            </a:r>
            <a:r>
              <a:rPr lang="en-US" sz="1400" dirty="0" err="1"/>
              <a:t>Microworkers</a:t>
            </a:r>
            <a:r>
              <a:rPr lang="en-US" sz="1400" dirty="0"/>
              <a:t>, </a:t>
            </a:r>
            <a:r>
              <a:rPr lang="en-US" sz="1400" dirty="0" err="1"/>
              <a:t>Mturk</a:t>
            </a:r>
            <a:r>
              <a:rPr lang="en-US" sz="1400" dirty="0"/>
              <a:t>, </a:t>
            </a:r>
            <a:r>
              <a:rPr lang="en-US" sz="1400" dirty="0" err="1" smtClean="0"/>
              <a:t>CrowdFlower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3444" y="779815"/>
            <a:ext cx="8156222" cy="2268186"/>
            <a:chOff x="81254" y="1124744"/>
            <a:chExt cx="9144000" cy="35564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4" y="1124744"/>
              <a:ext cx="9144000" cy="355640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1094882" y="1124744"/>
              <a:ext cx="4536504" cy="32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rgbClr val="C00000"/>
                  </a:solidFill>
                  <a:hlinkClick r:id="rId4"/>
                </a:rPr>
                <a:t>https://www3.informatik.uni-wuerzburg.de/</a:t>
              </a:r>
              <a:r>
                <a:rPr lang="en-US" sz="1000" dirty="0" err="1">
                  <a:solidFill>
                    <a:srgbClr val="C00000"/>
                  </a:solidFill>
                  <a:hlinkClick r:id="rId4"/>
                </a:rPr>
                <a:t>qoewiki</a:t>
              </a:r>
              <a:r>
                <a:rPr lang="en-US" sz="1000" dirty="0">
                  <a:solidFill>
                    <a:srgbClr val="C00000"/>
                  </a:solidFill>
                  <a:hlinkClick r:id="rId4"/>
                </a:rPr>
                <a:t>/</a:t>
              </a:r>
              <a:r>
                <a:rPr lang="en-US" sz="1000" dirty="0" err="1">
                  <a:solidFill>
                    <a:srgbClr val="C00000"/>
                  </a:solidFill>
                  <a:hlinkClick r:id="rId4"/>
                </a:rPr>
                <a:t>qualinet:crowd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69269" y="3356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Scope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Standardization of a </a:t>
            </a:r>
            <a:r>
              <a:rPr lang="en-US" sz="2400" u="sng" dirty="0" smtClean="0"/>
              <a:t>general crowdsourcing guidance</a:t>
            </a:r>
            <a:r>
              <a:rPr lang="en-US" sz="2400" dirty="0" smtClean="0"/>
              <a:t> for different media subjective assessment testing 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For each media type : an </a:t>
            </a:r>
            <a:r>
              <a:rPr lang="en-US" sz="2400" u="sng" dirty="0" smtClean="0"/>
              <a:t>Annex to the standard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8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5613" y="886265"/>
            <a:ext cx="8228012" cy="6674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0071C5"/>
                </a:solidFill>
                <a:cs typeface="Intel Clear" panose="020B0604020203020204" pitchFamily="34" charset="0"/>
              </a:rPr>
              <a:t>Flexibility in experimental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82880"/>
            <a:ext cx="8229600" cy="868680"/>
          </a:xfrm>
        </p:spPr>
        <p:txBody>
          <a:bodyPr/>
          <a:lstStyle/>
          <a:p>
            <a:r>
              <a:rPr lang="en-US" sz="3600" dirty="0" smtClean="0"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Why crowdsourcing?</a:t>
            </a:r>
            <a:endParaRPr lang="en-US" sz="3600" dirty="0">
              <a:latin typeface="Intel Clear Pro" panose="020B0804020202060201" pitchFamily="34" charset="0"/>
              <a:ea typeface="Intel Clear Pro" panose="020B0804020202060201" pitchFamily="34" charset="0"/>
              <a:cs typeface="Intel Clear Pro" panose="020B0804020202060201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082019"/>
            <a:ext cx="1640645" cy="1640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96" y="2082019"/>
            <a:ext cx="1544809" cy="1544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06" y="2082019"/>
            <a:ext cx="1547446" cy="15474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0982" y="3824968"/>
            <a:ext cx="8228012" cy="6674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0071C5"/>
                </a:solidFill>
                <a:cs typeface="Intel Clear" panose="020B0604020203020204" pitchFamily="34" charset="0"/>
              </a:rPr>
              <a:t>Realistic settings</a:t>
            </a:r>
          </a:p>
        </p:txBody>
      </p:sp>
    </p:spTree>
    <p:extLst>
      <p:ext uri="{BB962C8B-B14F-4D97-AF65-F5344CB8AC3E}">
        <p14:creationId xmlns:p14="http://schemas.microsoft.com/office/powerpoint/2010/main" val="379263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9854" y="927654"/>
            <a:ext cx="3847446" cy="328345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Experimental design</a:t>
            </a:r>
          </a:p>
          <a:p>
            <a:pPr marL="8572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Evaluation </a:t>
            </a:r>
            <a:r>
              <a:rPr lang="en-US" dirty="0" smtClean="0">
                <a:solidFill>
                  <a:schemeClr val="tx1"/>
                </a:solidFill>
              </a:rPr>
              <a:t>methodology </a:t>
            </a:r>
          </a:p>
          <a:p>
            <a:pPr marL="1255713" lvl="3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Pair Comparison</a:t>
            </a:r>
          </a:p>
          <a:p>
            <a:pPr marL="8572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Stimuli</a:t>
            </a:r>
          </a:p>
          <a:p>
            <a:pPr marL="1255713" lvl="3" indent="-28575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Source </a:t>
            </a:r>
            <a:r>
              <a:rPr lang="en-US" dirty="0" smtClean="0">
                <a:solidFill>
                  <a:schemeClr val="tx1"/>
                </a:solidFill>
              </a:rPr>
              <a:t>stimuli</a:t>
            </a:r>
          </a:p>
          <a:p>
            <a:pPr marL="1255713" lvl="3" indent="-285750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Anchor</a:t>
            </a:r>
            <a:endParaRPr lang="en-US" dirty="0">
              <a:solidFill>
                <a:schemeClr val="tx1"/>
              </a:solidFill>
            </a:endParaRPr>
          </a:p>
          <a:p>
            <a:pPr lvl="4" indent="0"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4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9854" y="927654"/>
            <a:ext cx="3847446" cy="328345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Experimental design</a:t>
            </a:r>
          </a:p>
          <a:p>
            <a:pPr marL="8572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Evaluation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methodology </a:t>
            </a:r>
          </a:p>
          <a:p>
            <a:pPr marL="1255713" lvl="3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Pair Comparison</a:t>
            </a:r>
          </a:p>
          <a:p>
            <a:pPr marL="8572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Stimuli</a:t>
            </a:r>
          </a:p>
          <a:p>
            <a:pPr marL="1255713" lvl="3" indent="-28575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Source </a:t>
            </a:r>
            <a:r>
              <a:rPr lang="en-US" dirty="0" smtClean="0">
                <a:solidFill>
                  <a:schemeClr val="tx1"/>
                </a:solidFill>
              </a:rPr>
              <a:t>stimuli</a:t>
            </a:r>
          </a:p>
          <a:p>
            <a:pPr marL="1255713" lvl="3" indent="-28575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Anchor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20" y="2006806"/>
            <a:ext cx="4968876" cy="261448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7248" y="3312263"/>
            <a:ext cx="2544981" cy="1315525"/>
            <a:chOff x="415798" y="758793"/>
            <a:chExt cx="5261928" cy="28468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002" y="758793"/>
              <a:ext cx="1505946" cy="150594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15798" y="2903491"/>
              <a:ext cx="5261928" cy="702167"/>
              <a:chOff x="-678911" y="877242"/>
              <a:chExt cx="9503693" cy="126819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78911" y="877242"/>
                <a:ext cx="1268199" cy="126819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8224" y="877242"/>
                <a:ext cx="1268199" cy="126819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5998" y="877242"/>
                <a:ext cx="1268199" cy="12681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3771" y="877242"/>
                <a:ext cx="1268199" cy="126819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6583" y="877242"/>
                <a:ext cx="1268199" cy="1268199"/>
              </a:xfrm>
              <a:prstGeom prst="rect">
                <a:avLst/>
              </a:prstGeom>
            </p:spPr>
          </p:pic>
        </p:grpSp>
        <p:cxnSp>
          <p:nvCxnSpPr>
            <p:cNvPr id="9" name="Straight Connector 8"/>
            <p:cNvCxnSpPr/>
            <p:nvPr/>
          </p:nvCxnSpPr>
          <p:spPr>
            <a:xfrm>
              <a:off x="766881" y="2306943"/>
              <a:ext cx="4559762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6" idx="0"/>
            </p:cNvCxnSpPr>
            <p:nvPr/>
          </p:nvCxnSpPr>
          <p:spPr>
            <a:xfrm>
              <a:off x="766881" y="2306943"/>
              <a:ext cx="0" cy="59654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7" idx="0"/>
            </p:cNvCxnSpPr>
            <p:nvPr/>
          </p:nvCxnSpPr>
          <p:spPr>
            <a:xfrm>
              <a:off x="1928006" y="2313605"/>
              <a:ext cx="0" cy="5898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018873" y="2313605"/>
              <a:ext cx="0" cy="5965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19" idx="0"/>
            </p:cNvCxnSpPr>
            <p:nvPr/>
          </p:nvCxnSpPr>
          <p:spPr>
            <a:xfrm>
              <a:off x="4184522" y="2313605"/>
              <a:ext cx="0" cy="5898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20" idx="0"/>
            </p:cNvCxnSpPr>
            <p:nvPr/>
          </p:nvCxnSpPr>
          <p:spPr>
            <a:xfrm>
              <a:off x="5321606" y="2313605"/>
              <a:ext cx="5037" cy="58988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028975" y="2025749"/>
              <a:ext cx="0" cy="287856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8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914795"/>
            <a:ext cx="8228012" cy="371435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Experimental </a:t>
            </a:r>
            <a:r>
              <a:rPr lang="en-US" b="1" dirty="0" smtClean="0">
                <a:solidFill>
                  <a:schemeClr val="tx1"/>
                </a:solidFill>
              </a:rPr>
              <a:t>design (cont.)</a:t>
            </a:r>
            <a:endParaRPr lang="en-US" b="1" dirty="0">
              <a:solidFill>
                <a:schemeClr val="tx1"/>
              </a:solidFill>
            </a:endParaRPr>
          </a:p>
          <a:p>
            <a:pPr marL="8572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Validity </a:t>
            </a:r>
            <a:r>
              <a:rPr lang="en-US" dirty="0" smtClean="0">
                <a:solidFill>
                  <a:schemeClr val="tx1"/>
                </a:solidFill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72510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screenshot movie stall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143" r="54786" b="7143"/>
          <a:stretch>
            <a:fillRect/>
          </a:stretch>
        </p:blipFill>
        <p:spPr>
          <a:xfrm>
            <a:off x="151926" y="702959"/>
            <a:ext cx="2398812" cy="1570131"/>
          </a:xfrm>
        </p:spPr>
      </p:pic>
      <p:grpSp>
        <p:nvGrpSpPr>
          <p:cNvPr id="22" name="Group 21"/>
          <p:cNvGrpSpPr/>
          <p:nvPr/>
        </p:nvGrpSpPr>
        <p:grpSpPr>
          <a:xfrm>
            <a:off x="228117" y="2415005"/>
            <a:ext cx="8235956" cy="1165756"/>
            <a:chOff x="167930" y="4990474"/>
            <a:chExt cx="8174741" cy="1414901"/>
          </a:xfrm>
        </p:grpSpPr>
        <p:pic>
          <p:nvPicPr>
            <p:cNvPr id="10" name="Grafik 9" descr="screenshot van nistelroo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930" y="5006182"/>
              <a:ext cx="2331987" cy="1399193"/>
            </a:xfrm>
            <a:prstGeom prst="rect">
              <a:avLst/>
            </a:prstGeom>
          </p:spPr>
        </p:pic>
        <p:pic>
          <p:nvPicPr>
            <p:cNvPr id="11" name="Grafik 10" descr="screenshot van nistelrooy content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0063" y="4990474"/>
              <a:ext cx="5472608" cy="744743"/>
            </a:xfrm>
            <a:prstGeom prst="rect">
              <a:avLst/>
            </a:prstGeom>
          </p:spPr>
        </p:pic>
      </p:grpSp>
      <p:sp>
        <p:nvSpPr>
          <p:cNvPr id="17" name="Rechteck 6"/>
          <p:cNvSpPr/>
          <p:nvPr/>
        </p:nvSpPr>
        <p:spPr bwMode="auto">
          <a:xfrm>
            <a:off x="2991585" y="2371768"/>
            <a:ext cx="5846909" cy="8885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de-DE" sz="1400" dirty="0" smtClean="0">
                <a:solidFill>
                  <a:srgbClr val="FF0000"/>
                </a:solidFill>
              </a:rPr>
              <a:t>Simple </a:t>
            </a:r>
            <a:r>
              <a:rPr lang="de-DE" sz="1400" dirty="0" err="1" smtClean="0">
                <a:solidFill>
                  <a:srgbClr val="FF0000"/>
                </a:solidFill>
              </a:rPr>
              <a:t>questions</a:t>
            </a:r>
            <a:r>
              <a:rPr lang="de-DE" sz="1400" dirty="0" smtClean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45372" y="2466294"/>
            <a:ext cx="5385965" cy="775981"/>
            <a:chOff x="3185338" y="5769737"/>
            <a:chExt cx="5385965" cy="1034643"/>
          </a:xfrm>
        </p:grpSpPr>
        <p:sp>
          <p:nvSpPr>
            <p:cNvPr id="20" name="Textfeld 2"/>
            <p:cNvSpPr txBox="1"/>
            <p:nvPr/>
          </p:nvSpPr>
          <p:spPr>
            <a:xfrm>
              <a:off x="3187966" y="5769737"/>
              <a:ext cx="5383337" cy="287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de-DE" sz="1400" b="0" dirty="0" err="1" smtClean="0">
                  <a:solidFill>
                    <a:srgbClr val="FF0000"/>
                  </a:solidFill>
                </a:rPr>
                <a:t>Which</a:t>
              </a:r>
              <a:r>
                <a:rPr lang="de-DE" sz="1400" b="0" dirty="0" smtClean="0">
                  <a:solidFill>
                    <a:srgbClr val="FF0000"/>
                  </a:solidFill>
                </a:rPr>
                <a:t> </a:t>
              </a:r>
              <a:r>
                <a:rPr lang="de-DE" sz="1400" b="0" dirty="0" err="1" smtClean="0">
                  <a:solidFill>
                    <a:srgbClr val="FF0000"/>
                  </a:solidFill>
                </a:rPr>
                <a:t>sport</a:t>
              </a:r>
              <a:r>
                <a:rPr lang="de-DE" sz="1400" b="0" dirty="0" smtClean="0">
                  <a:solidFill>
                    <a:srgbClr val="FF0000"/>
                  </a:solidFill>
                </a:rPr>
                <a:t> was </a:t>
              </a:r>
              <a:r>
                <a:rPr lang="de-DE" sz="1400" b="0" dirty="0" err="1" smtClean="0">
                  <a:solidFill>
                    <a:srgbClr val="FF0000"/>
                  </a:solidFill>
                </a:rPr>
                <a:t>shown</a:t>
              </a:r>
              <a:r>
                <a:rPr lang="de-DE" sz="1400" b="0" dirty="0" smtClean="0">
                  <a:solidFill>
                    <a:srgbClr val="FF0000"/>
                  </a:solidFill>
                </a:rPr>
                <a:t> in </a:t>
              </a:r>
              <a:r>
                <a:rPr lang="de-DE" sz="1400" b="0" dirty="0" err="1" smtClean="0">
                  <a:solidFill>
                    <a:srgbClr val="FF0000"/>
                  </a:solidFill>
                </a:rPr>
                <a:t>the</a:t>
              </a:r>
              <a:r>
                <a:rPr lang="de-DE" sz="1400" b="0" dirty="0" smtClean="0">
                  <a:solidFill>
                    <a:srgbClr val="FF0000"/>
                  </a:solidFill>
                </a:rPr>
                <a:t> </a:t>
              </a:r>
              <a:r>
                <a:rPr lang="de-DE" sz="1400" b="0" dirty="0" err="1" smtClean="0">
                  <a:solidFill>
                    <a:srgbClr val="FF0000"/>
                  </a:solidFill>
                </a:rPr>
                <a:t>clip</a:t>
              </a:r>
              <a:r>
                <a:rPr lang="de-DE" sz="1400" b="0" dirty="0" smtClean="0">
                  <a:solidFill>
                    <a:srgbClr val="FF0000"/>
                  </a:solidFill>
                </a:rPr>
                <a:t>?</a:t>
              </a:r>
              <a:endParaRPr lang="de-DE" sz="1400" b="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feld 2"/>
            <p:cNvSpPr txBox="1"/>
            <p:nvPr/>
          </p:nvSpPr>
          <p:spPr>
            <a:xfrm>
              <a:off x="3185338" y="6065716"/>
              <a:ext cx="132342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de-DE" sz="1200" b="0" dirty="0" smtClean="0">
                  <a:solidFill>
                    <a:srgbClr val="FF0000"/>
                  </a:solidFill>
                </a:rPr>
                <a:t>Tennis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de-DE" sz="1200" b="0" dirty="0" smtClean="0">
                  <a:solidFill>
                    <a:srgbClr val="FF0000"/>
                  </a:solidFill>
                </a:rPr>
                <a:t>Soccer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de-DE" sz="1200" b="0" dirty="0" err="1" smtClean="0">
                  <a:solidFill>
                    <a:srgbClr val="FF0000"/>
                  </a:solidFill>
                </a:rPr>
                <a:t>Sking</a:t>
              </a:r>
              <a:endParaRPr lang="de-DE" sz="1200" b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uppieren 14"/>
          <p:cNvGrpSpPr/>
          <p:nvPr/>
        </p:nvGrpSpPr>
        <p:grpSpPr>
          <a:xfrm>
            <a:off x="5915040" y="1970860"/>
            <a:ext cx="3075501" cy="400906"/>
            <a:chOff x="2821888" y="5328082"/>
            <a:chExt cx="3096932" cy="675585"/>
          </a:xfrm>
        </p:grpSpPr>
        <p:cxnSp>
          <p:nvCxnSpPr>
            <p:cNvPr id="28" name="Gerade Verbindung mit Pfeil 5"/>
            <p:cNvCxnSpPr>
              <a:stCxn id="29" idx="1"/>
              <a:endCxn id="17" idx="0"/>
            </p:cNvCxnSpPr>
            <p:nvPr/>
          </p:nvCxnSpPr>
          <p:spPr bwMode="auto">
            <a:xfrm flipH="1">
              <a:off x="2821888" y="5619203"/>
              <a:ext cx="1230626" cy="3844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9" name="Textfeld 12"/>
            <p:cNvSpPr txBox="1"/>
            <p:nvPr/>
          </p:nvSpPr>
          <p:spPr>
            <a:xfrm>
              <a:off x="4052514" y="5328082"/>
              <a:ext cx="1866306" cy="5822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00B050"/>
                  </a:solidFill>
                </a:rPr>
                <a:t>Content </a:t>
              </a:r>
              <a:r>
                <a:rPr lang="de-DE" sz="1600" dirty="0" err="1" smtClean="0">
                  <a:solidFill>
                    <a:srgbClr val="00B050"/>
                  </a:solidFill>
                </a:rPr>
                <a:t>Question</a:t>
              </a:r>
              <a:endParaRPr lang="de-DE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0" y="38150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usage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 measuring the focus time= time interval during which browser focus is on the test website </a:t>
            </a:r>
          </a:p>
        </p:txBody>
      </p:sp>
      <p:pic>
        <p:nvPicPr>
          <p:cNvPr id="12" name="Grafik 11" descr="screenshot simpsons content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8480" y="225748"/>
            <a:ext cx="5892800" cy="18232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74871" y="1206174"/>
            <a:ext cx="576185" cy="18956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</a:rPr>
              <a:t>stops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98800" y="213360"/>
            <a:ext cx="5628640" cy="93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el 1"/>
          <p:cNvSpPr txBox="1">
            <a:spLocks/>
          </p:cNvSpPr>
          <p:nvPr/>
        </p:nvSpPr>
        <p:spPr>
          <a:xfrm>
            <a:off x="0" y="157480"/>
            <a:ext cx="9001125" cy="5681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pPr algn="ctr"/>
            <a:r>
              <a:rPr lang="en-US" smtClean="0"/>
              <a:t>Validity check: User ratings for consistency questions</a:t>
            </a:r>
            <a:endParaRPr lang="en-US" dirty="0"/>
          </a:p>
        </p:txBody>
      </p:sp>
      <p:pic>
        <p:nvPicPr>
          <p:cNvPr id="49" name="Picture 48" descr="47643863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24" y="4121733"/>
            <a:ext cx="962582" cy="5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4494" y="888150"/>
            <a:ext cx="8228012" cy="365218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Experimental </a:t>
            </a:r>
            <a:r>
              <a:rPr lang="en-US" b="1" dirty="0" smtClean="0">
                <a:solidFill>
                  <a:schemeClr val="tx1"/>
                </a:solidFill>
              </a:rPr>
              <a:t>design (cont.)</a:t>
            </a:r>
            <a:endParaRPr lang="en-US" b="1" dirty="0">
              <a:solidFill>
                <a:schemeClr val="tx1"/>
              </a:solidFill>
            </a:endParaRPr>
          </a:p>
          <a:p>
            <a:pPr marL="8572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Test length</a:t>
            </a:r>
          </a:p>
          <a:p>
            <a:pPr marL="1255713" lvl="3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overall </a:t>
            </a:r>
            <a:r>
              <a:rPr lang="en-US" dirty="0" err="1" smtClean="0">
                <a:solidFill>
                  <a:schemeClr val="tx1"/>
                </a:solidFill>
              </a:rPr>
              <a:t>enjoyability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whole </a:t>
            </a:r>
            <a:r>
              <a:rPr lang="en-US" dirty="0" smtClean="0">
                <a:solidFill>
                  <a:schemeClr val="tx1"/>
                </a:solidFill>
              </a:rPr>
              <a:t>experiment</a:t>
            </a:r>
            <a:endParaRPr lang="en-US" dirty="0">
              <a:solidFill>
                <a:schemeClr val="tx1"/>
              </a:solidFill>
            </a:endParaRPr>
          </a:p>
          <a:p>
            <a:pPr marL="1255713" lvl="3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complexity of the </a:t>
            </a:r>
            <a:r>
              <a:rPr lang="en-US" dirty="0" smtClean="0">
                <a:solidFill>
                  <a:schemeClr val="tx1"/>
                </a:solidFill>
              </a:rPr>
              <a:t>task</a:t>
            </a:r>
            <a:endParaRPr lang="en-US" dirty="0">
              <a:solidFill>
                <a:schemeClr val="tx1"/>
              </a:solidFill>
            </a:endParaRPr>
          </a:p>
          <a:p>
            <a:pPr marL="1255713" lvl="3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amount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reward</a:t>
            </a:r>
            <a:endParaRPr lang="en-US" dirty="0">
              <a:solidFill>
                <a:schemeClr val="tx1"/>
              </a:solidFill>
            </a:endParaRPr>
          </a:p>
          <a:p>
            <a:pPr marL="1255713" lvl="3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user’s ability to understand the </a:t>
            </a:r>
            <a:r>
              <a:rPr lang="en-US" dirty="0" smtClean="0">
                <a:solidFill>
                  <a:schemeClr val="tx1"/>
                </a:solidFill>
              </a:rPr>
              <a:t>task</a:t>
            </a:r>
          </a:p>
          <a:p>
            <a:pPr marL="1255713" lvl="3" indent="-285750">
              <a:buFont typeface="Lucida Grande"/>
              <a:buChar char="➞"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Pilot testing</a:t>
            </a:r>
          </a:p>
          <a:p>
            <a:pPr marL="8572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Number of test participants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7-05-11 at 09.4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81" y="3259496"/>
            <a:ext cx="1771285" cy="415416"/>
          </a:xfrm>
          <a:prstGeom prst="rect">
            <a:avLst/>
          </a:prstGeom>
        </p:spPr>
      </p:pic>
      <p:pic>
        <p:nvPicPr>
          <p:cNvPr id="8" name="Picture 7" descr="Screen Shot 2017-05-11 at 09.4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9" y="3623620"/>
            <a:ext cx="1573604" cy="5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5613" y="846667"/>
            <a:ext cx="8228012" cy="3782483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000000"/>
                </a:solidFill>
              </a:rPr>
              <a:t>Study design</a:t>
            </a: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Within subject design</a:t>
            </a:r>
          </a:p>
          <a:p>
            <a:pPr marL="857250" lvl="2" indent="-28575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smaller </a:t>
            </a:r>
            <a:r>
              <a:rPr lang="en-US" dirty="0">
                <a:solidFill>
                  <a:srgbClr val="000000"/>
                </a:solidFill>
              </a:rPr>
              <a:t>stimuli </a:t>
            </a:r>
            <a:r>
              <a:rPr lang="en-US" dirty="0" smtClean="0">
                <a:solidFill>
                  <a:srgbClr val="000000"/>
                </a:solidFill>
              </a:rPr>
              <a:t>sets</a:t>
            </a: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Participants can </a:t>
            </a:r>
            <a:r>
              <a:rPr lang="en-US" dirty="0">
                <a:solidFill>
                  <a:schemeClr val="tx1"/>
                </a:solidFill>
              </a:rPr>
              <a:t>participate in as many tests as they </a:t>
            </a:r>
            <a:r>
              <a:rPr lang="en-US" dirty="0" smtClean="0">
                <a:solidFill>
                  <a:schemeClr val="tx1"/>
                </a:solidFill>
              </a:rPr>
              <a:t>desire</a:t>
            </a: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Using clear, specific, and unambiguous </a:t>
            </a:r>
            <a:r>
              <a:rPr lang="en-US" dirty="0" smtClean="0">
                <a:solidFill>
                  <a:schemeClr val="tx1"/>
                </a:solidFill>
              </a:rPr>
              <a:t>instructions</a:t>
            </a:r>
          </a:p>
          <a:p>
            <a:pPr marL="511175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Compensation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Incentives</a:t>
            </a:r>
          </a:p>
          <a:p>
            <a:pPr marL="857250" lvl="2" indent="-285750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relevant to the amount of time it takes to complete a </a:t>
            </a:r>
            <a:r>
              <a:rPr lang="en-US" dirty="0" smtClean="0">
                <a:solidFill>
                  <a:srgbClr val="000000"/>
                </a:solidFill>
              </a:rPr>
              <a:t>test</a:t>
            </a:r>
          </a:p>
          <a:p>
            <a:pPr marL="857250" lvl="2" indent="-28575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Not too high to cause bias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12" y="538932"/>
            <a:ext cx="1039364" cy="1039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94" y="3037595"/>
            <a:ext cx="1392165" cy="13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Macintosh PowerPoint</Application>
  <PresentationFormat>On-screen Show (16:9)</PresentationFormat>
  <Paragraphs>132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Int_PPT Template_ClearPro_16x9</vt:lpstr>
      <vt:lpstr>PowerPoint Presentation</vt:lpstr>
      <vt:lpstr>Scope</vt:lpstr>
      <vt:lpstr>Why crowdsourcing?</vt:lpstr>
      <vt:lpstr>Content</vt:lpstr>
      <vt:lpstr>Content</vt:lpstr>
      <vt:lpstr>Content</vt:lpstr>
      <vt:lpstr>PowerPoint Presentation</vt:lpstr>
      <vt:lpstr>Content</vt:lpstr>
      <vt:lpstr>Content</vt:lpstr>
      <vt:lpstr>Content</vt:lpstr>
      <vt:lpstr>Content</vt:lpstr>
      <vt:lpstr>Appendix: Monitoring and copping with hidden influence factors</vt:lpstr>
      <vt:lpstr>Appendix: Current crowdsourcing frameworks </vt:lpstr>
      <vt:lpstr>Qualinet Task Force on crowdsourcing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2015-05-06T16:36:39Z</dcterms:created>
  <dcterms:modified xsi:type="dcterms:W3CDTF">2017-05-12T16:46:26Z</dcterms:modified>
</cp:coreProperties>
</file>